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2" r:id="rId2"/>
  </p:sldMasterIdLst>
  <p:notesMasterIdLst>
    <p:notesMasterId r:id="rId17"/>
  </p:notesMasterIdLst>
  <p:handoutMasterIdLst>
    <p:handoutMasterId r:id="rId18"/>
  </p:handoutMasterIdLst>
  <p:sldIdLst>
    <p:sldId id="258" r:id="rId3"/>
    <p:sldId id="694" r:id="rId4"/>
    <p:sldId id="695" r:id="rId5"/>
    <p:sldId id="696" r:id="rId6"/>
    <p:sldId id="697" r:id="rId7"/>
    <p:sldId id="700" r:id="rId8"/>
    <p:sldId id="699" r:id="rId9"/>
    <p:sldId id="701" r:id="rId10"/>
    <p:sldId id="702" r:id="rId11"/>
    <p:sldId id="704" r:id="rId12"/>
    <p:sldId id="703" r:id="rId13"/>
    <p:sldId id="705" r:id="rId14"/>
    <p:sldId id="706" r:id="rId15"/>
    <p:sldId id="708" r:id="rId16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GANO Yves" initials="GY" lastIdx="1" clrIdx="0"/>
  <p:cmAuthor id="1" name="SPM" initials="S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5" autoAdjust="0"/>
    <p:restoredTop sz="99112" autoAdjust="0"/>
  </p:normalViewPr>
  <p:slideViewPr>
    <p:cSldViewPr snapToGrid="0" snapToObjects="1">
      <p:cViewPr>
        <p:scale>
          <a:sx n="75" d="100"/>
          <a:sy n="75" d="100"/>
        </p:scale>
        <p:origin x="216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65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-333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385C31-C3B5-4E1B-9D21-FCEBCD11A63B}" type="datetime1">
              <a:rPr lang="fr-FR"/>
              <a:pPr>
                <a:defRPr/>
              </a:pPr>
              <a:t>13/06/2018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1A7C0B-8467-4E49-9D1F-457A8A078D5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3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39A8DC-02A8-4DB0-9794-5242FB28F09C}" type="datetime1">
              <a:rPr lang="fr-FR"/>
              <a:pPr>
                <a:defRPr/>
              </a:pPr>
              <a:t>13/06/2018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2095C1-F451-41B9-A849-59FD7C5454E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911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2095C1-F451-41B9-A849-59FD7C5454E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9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819978-4200-48A8-A744-BB86D9E94E8C}" type="slidenum">
              <a:rPr lang="fr-FR" altLang="fr-FR"/>
              <a:pPr/>
              <a:t>2</a:t>
            </a:fld>
            <a:endParaRPr lang="fr-FR" altLang="fr-FR" dirty="0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z="14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2095C1-F451-41B9-A849-59FD7C5454E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95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2F103E-E768-4EEA-91C7-EF1A326D2A1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>
            <a:spLocks noChangeArrowheads="1"/>
          </p:cNvSpPr>
          <p:nvPr userDrawn="1"/>
        </p:nvSpPr>
        <p:spPr bwMode="auto">
          <a:xfrm>
            <a:off x="4076700" y="41529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fr-FR" altLang="fr-FR" smtClean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704673" y="1943099"/>
            <a:ext cx="7248701" cy="1000125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00368B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704673" y="2943224"/>
            <a:ext cx="6562902" cy="14287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500" b="0">
                <a:solidFill>
                  <a:srgbClr val="00368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86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533525"/>
            <a:ext cx="8141478" cy="4230688"/>
          </a:xfrm>
          <a:prstGeom prst="rect">
            <a:avLst/>
          </a:prstGeom>
        </p:spPr>
        <p:txBody>
          <a:bodyPr/>
          <a:lstStyle>
            <a:lvl1pPr marL="361950" marR="0" indent="-27622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>
                <a:solidFill>
                  <a:srgbClr val="00368B"/>
                </a:solidFill>
              </a:defRPr>
            </a:lvl1pPr>
            <a:lvl2pPr marL="628650" indent="-266700">
              <a:buFont typeface="Calibri" panose="020F0502020204030204" pitchFamily="34" charset="0"/>
              <a:buChar char="–"/>
              <a:defRPr sz="2000" b="0">
                <a:solidFill>
                  <a:schemeClr val="tx1"/>
                </a:solidFill>
              </a:defRPr>
            </a:lvl2pPr>
            <a:lvl3pPr marL="714375" indent="-352425">
              <a:buFont typeface="Calibri" panose="020F050202020403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err="1" smtClean="0"/>
              <a:t>Nd</a:t>
            </a:r>
            <a:r>
              <a:rPr lang="fr-FR" dirty="0" smtClean="0"/>
              <a:t> </a:t>
            </a:r>
          </a:p>
          <a:p>
            <a:pPr lvl="0"/>
            <a:endParaRPr lang="fr-FR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1009650" y="574935"/>
            <a:ext cx="7893828" cy="710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 baseline="0">
                <a:solidFill>
                  <a:srgbClr val="00368B"/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 alt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44627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050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>
            <a:spLocks noChangeArrowheads="1"/>
          </p:cNvSpPr>
          <p:nvPr userDrawn="1"/>
        </p:nvSpPr>
        <p:spPr bwMode="auto">
          <a:xfrm>
            <a:off x="4076700" y="41529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fr-FR" altLang="fr-FR" smtClean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704673" y="1943099"/>
            <a:ext cx="7248701" cy="1000125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00368B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704673" y="2943224"/>
            <a:ext cx="6562902" cy="14287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500" b="0">
                <a:solidFill>
                  <a:srgbClr val="00368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69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09625" y="17319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Titre de la présentation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09625" y="3162300"/>
            <a:ext cx="714375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Type</a:t>
            </a:r>
          </a:p>
          <a:p>
            <a:pPr lvl="1"/>
            <a:endParaRPr lang="fr-FR" altLang="fr-FR" smtClean="0"/>
          </a:p>
          <a:p>
            <a:pPr lvl="1"/>
            <a:endParaRPr lang="fr-FR" altLang="fr-FR" smtClean="0"/>
          </a:p>
          <a:p>
            <a:pPr lvl="1"/>
            <a:r>
              <a:rPr lang="fr-FR" altLang="fr-FR" smtClean="0"/>
              <a:t>Emetteur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0368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00368B"/>
          </a:solidFill>
          <a:latin typeface="+mn-lt"/>
          <a:ea typeface="+mn-ea"/>
          <a:cs typeface="+mn-cs"/>
        </a:defRPr>
      </a:lvl1pPr>
      <a:lvl2pPr marL="457200" algn="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1bi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488"/>
            <a:ext cx="9144000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 descr="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239713"/>
            <a:ext cx="5270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012825" y="508000"/>
            <a:ext cx="7770813" cy="0"/>
          </a:xfrm>
          <a:prstGeom prst="line">
            <a:avLst/>
          </a:prstGeom>
          <a:ln>
            <a:solidFill>
              <a:srgbClr val="00368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 userDrawn="1"/>
        </p:nvSpPr>
        <p:spPr>
          <a:xfrm>
            <a:off x="1012825" y="238125"/>
            <a:ext cx="7813675" cy="517525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457200" rtl="0" eaLnBrk="0" fontAlgn="base" hangingPunct="0">
              <a:spcBef>
                <a:spcPct val="0"/>
              </a:spcBef>
              <a:spcAft>
                <a:spcPct val="0"/>
              </a:spcAft>
              <a:defRPr sz="1100" b="1" kern="1200" baseline="0">
                <a:solidFill>
                  <a:srgbClr val="00368B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altLang="fr-FR" sz="1400" dirty="0" err="1" smtClean="0"/>
              <a:t>Contributivité</a:t>
            </a:r>
            <a:r>
              <a:rPr lang="fr-FR" altLang="fr-FR" sz="1400" dirty="0" smtClean="0"/>
              <a:t>, redistribution et solidarité</a:t>
            </a:r>
            <a:r>
              <a:rPr lang="fr-FR" altLang="fr-FR" dirty="0" smtClean="0"/>
              <a:t> </a:t>
            </a:r>
          </a:p>
        </p:txBody>
      </p:sp>
      <p:sp>
        <p:nvSpPr>
          <p:cNvPr id="205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933450" y="508000"/>
            <a:ext cx="8027988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188913" y="6564313"/>
            <a:ext cx="23162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1200" b="1" dirty="0" smtClean="0">
                <a:solidFill>
                  <a:schemeClr val="bg1"/>
                </a:solidFill>
              </a:rPr>
              <a:t>Colloque du Sénat – 19 avril 2018</a:t>
            </a: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7296150" y="6564313"/>
            <a:ext cx="16065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fr-FR" altLang="fr-FR" sz="1200" b="1" dirty="0" smtClean="0">
                <a:solidFill>
                  <a:schemeClr val="bg1"/>
                </a:solidFill>
              </a:rPr>
              <a:t>www.cor-retraites.fr</a:t>
            </a:r>
          </a:p>
        </p:txBody>
      </p:sp>
      <p:sp>
        <p:nvSpPr>
          <p:cNvPr id="1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4382219" y="6593575"/>
            <a:ext cx="589472" cy="2242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00FF4C-7367-4F14-BB33-4039E672CEF7}" type="slidenum">
              <a:rPr lang="fr-FR" sz="1200" b="1" smtClean="0">
                <a:solidFill>
                  <a:schemeClr val="bg1"/>
                </a:solidFill>
              </a:rPr>
              <a:pPr>
                <a:defRPr/>
              </a:pPr>
              <a:t>‹N°›</a:t>
            </a:fld>
            <a:endParaRPr lang="fr-FR" sz="12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806" r:id="rId2"/>
    <p:sldLayoutId id="2147483807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fr-FR" sz="2800" b="1" kern="1200" dirty="0">
          <a:solidFill>
            <a:srgbClr val="00368B"/>
          </a:solidFill>
          <a:latin typeface="+mn-lt"/>
          <a:ea typeface="+mn-ea"/>
          <a:cs typeface="+mn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68B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68B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68B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68B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cor-retraites.fr/article493.html" TargetMode="External"/><Relationship Id="rId7" Type="http://schemas.openxmlformats.org/officeDocument/2006/relationships/hyperlink" Target="http://www.cor-retraites.fr/article482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8.jpeg"/><Relationship Id="rId5" Type="http://schemas.openxmlformats.org/officeDocument/2006/relationships/hyperlink" Target="http://www.cor-retraites.fr/article501.html" TargetMode="External"/><Relationship Id="rId10" Type="http://schemas.openxmlformats.org/officeDocument/2006/relationships/image" Target="../media/image7.emf"/><Relationship Id="rId4" Type="http://schemas.openxmlformats.org/officeDocument/2006/relationships/image" Target="../media/image4.png"/><Relationship Id="rId9" Type="http://schemas.openxmlformats.org/officeDocument/2006/relationships/hyperlink" Target="http://www.cor-retraites.fr/article477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1209675" y="1960892"/>
            <a:ext cx="7248524" cy="1371600"/>
          </a:xfrm>
        </p:spPr>
        <p:txBody>
          <a:bodyPr anchor="t"/>
          <a:lstStyle/>
          <a:p>
            <a:pPr eaLnBrk="1" hangingPunct="1"/>
            <a:r>
              <a:rPr lang="fr-FR" altLang="fr-FR" sz="3200" dirty="0" smtClean="0">
                <a:cs typeface="Calibri" pitchFamily="34" charset="0"/>
              </a:rPr>
              <a:t/>
            </a:r>
            <a:br>
              <a:rPr lang="fr-FR" altLang="fr-FR" sz="3200" dirty="0" smtClean="0">
                <a:cs typeface="Calibri" pitchFamily="34" charset="0"/>
              </a:rPr>
            </a:br>
            <a:r>
              <a:rPr lang="fr-FR" altLang="fr-FR" sz="3200" dirty="0" err="1" smtClean="0">
                <a:cs typeface="Calibri" pitchFamily="34" charset="0"/>
              </a:rPr>
              <a:t>Contributivité</a:t>
            </a:r>
            <a:r>
              <a:rPr lang="fr-FR" altLang="fr-FR" sz="3200" dirty="0">
                <a:cs typeface="Calibri" pitchFamily="34" charset="0"/>
              </a:rPr>
              <a:t>, </a:t>
            </a:r>
            <a:r>
              <a:rPr lang="fr-FR" altLang="fr-FR" sz="3200" dirty="0" smtClean="0">
                <a:cs typeface="Calibri" pitchFamily="34" charset="0"/>
              </a:rPr>
              <a:t>redistribution </a:t>
            </a:r>
            <a:r>
              <a:rPr lang="fr-FR" altLang="fr-FR" sz="3200" dirty="0">
                <a:cs typeface="Calibri" pitchFamily="34" charset="0"/>
              </a:rPr>
              <a:t>et solidarité </a:t>
            </a:r>
          </a:p>
        </p:txBody>
      </p:sp>
      <p:sp>
        <p:nvSpPr>
          <p:cNvPr id="6" name="ZoneTexte 1"/>
          <p:cNvSpPr txBox="1">
            <a:spLocks noChangeArrowheads="1"/>
          </p:cNvSpPr>
          <p:nvPr/>
        </p:nvSpPr>
        <p:spPr bwMode="auto">
          <a:xfrm>
            <a:off x="5849868" y="4097118"/>
            <a:ext cx="280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defRPr sz="2000">
                <a:solidFill>
                  <a:srgbClr val="00368B"/>
                </a:solidFill>
                <a:latin typeface="Calibri" pitchFamily="34" charset="0"/>
              </a:defRPr>
            </a:lvl1pPr>
            <a:lvl2pPr marL="742950" indent="-285750" algn="r" eaLnBrk="0" hangingPunct="0">
              <a:spcBef>
                <a:spcPct val="20000"/>
              </a:spcBef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1800" dirty="0" smtClean="0">
                <a:solidFill>
                  <a:prstClr val="black"/>
                </a:solidFill>
                <a:cs typeface="Arial" charset="0"/>
              </a:rPr>
              <a:t>Pierre-Louis Bras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altLang="fr-FR" sz="1800" dirty="0" smtClean="0">
                <a:solidFill>
                  <a:prstClr val="black"/>
                </a:solidFill>
                <a:cs typeface="Arial" charset="0"/>
              </a:rPr>
              <a:t>Président </a:t>
            </a:r>
            <a:r>
              <a:rPr lang="fr-FR" altLang="fr-FR" sz="1800" dirty="0">
                <a:solidFill>
                  <a:prstClr val="black"/>
                </a:solidFill>
                <a:cs typeface="Arial" charset="0"/>
              </a:rPr>
              <a:t>du COR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3450" y="508000"/>
            <a:ext cx="8027988" cy="876300"/>
          </a:xfrm>
        </p:spPr>
        <p:txBody>
          <a:bodyPr/>
          <a:lstStyle/>
          <a:p>
            <a:pPr algn="just"/>
            <a:r>
              <a:rPr lang="fr-FR" dirty="0" smtClean="0"/>
              <a:t>Les questions liées à la réforme : </a:t>
            </a:r>
            <a:br>
              <a:rPr lang="fr-FR" dirty="0" smtClean="0"/>
            </a:br>
            <a:r>
              <a:rPr lang="fr-FR" dirty="0" smtClean="0"/>
              <a:t>quelques illustrations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8900" y="1612900"/>
            <a:ext cx="8872538" cy="4648200"/>
          </a:xfrm>
        </p:spPr>
        <p:txBody>
          <a:bodyPr/>
          <a:lstStyle/>
          <a:p>
            <a:r>
              <a:rPr lang="fr-FR" sz="2800" dirty="0" smtClean="0"/>
              <a:t>Les majorations de durée d’assurance pour enfants :</a:t>
            </a:r>
            <a:endParaRPr lang="fr-FR" sz="2800" dirty="0"/>
          </a:p>
          <a:p>
            <a:pPr lvl="1">
              <a:spcBef>
                <a:spcPts val="1800"/>
              </a:spcBef>
            </a:pPr>
            <a:r>
              <a:rPr lang="fr-FR" sz="2400" dirty="0" smtClean="0">
                <a:solidFill>
                  <a:srgbClr val="00368B"/>
                </a:solidFill>
              </a:rPr>
              <a:t>Aujourd’hui, une solidarité différente devant les enfants  </a:t>
            </a:r>
          </a:p>
          <a:p>
            <a:pPr lvl="2">
              <a:spcBef>
                <a:spcPts val="1200"/>
              </a:spcBef>
            </a:pPr>
            <a:r>
              <a:rPr lang="fr-FR" dirty="0" smtClean="0"/>
              <a:t>Elle s’exprime </a:t>
            </a:r>
            <a:r>
              <a:rPr lang="fr-FR" dirty="0"/>
              <a:t>en </a:t>
            </a:r>
            <a:r>
              <a:rPr lang="fr-FR" dirty="0" smtClean="0"/>
              <a:t>trimestres (aux effets incertains sur les pensions des bénéficiaires) avec des écarts selon les régimes (2 ans au régime général, 6 mois dans la fonction publique ) </a:t>
            </a:r>
            <a:endParaRPr lang="fr-FR" sz="2400" dirty="0"/>
          </a:p>
          <a:p>
            <a:pPr lvl="1">
              <a:spcBef>
                <a:spcPts val="1200"/>
              </a:spcBef>
            </a:pPr>
            <a:r>
              <a:rPr lang="fr-FR" sz="2400" dirty="0" smtClean="0">
                <a:solidFill>
                  <a:srgbClr val="00368B"/>
                </a:solidFill>
              </a:rPr>
              <a:t>Demain, des droits à solidarité « harmonisés »</a:t>
            </a:r>
          </a:p>
          <a:p>
            <a:pPr lvl="2">
              <a:spcBef>
                <a:spcPts val="1200"/>
              </a:spcBef>
            </a:pPr>
            <a:r>
              <a:rPr lang="fr-FR" dirty="0" smtClean="0"/>
              <a:t>Equivalence des droits actuels en trimestres et des droits en </a:t>
            </a:r>
            <a:r>
              <a:rPr lang="fr-FR" dirty="0"/>
              <a:t>points ou en </a:t>
            </a:r>
            <a:r>
              <a:rPr lang="fr-FR" dirty="0" smtClean="0"/>
              <a:t>euros ?</a:t>
            </a:r>
          </a:p>
          <a:p>
            <a:pPr lvl="2">
              <a:spcBef>
                <a:spcPts val="1200"/>
              </a:spcBef>
            </a:pPr>
            <a:r>
              <a:rPr lang="fr-FR" dirty="0" smtClean="0"/>
              <a:t>Harmonisation vers le haut ou vers le bas ?</a:t>
            </a:r>
          </a:p>
          <a:p>
            <a:pPr lvl="2">
              <a:spcBef>
                <a:spcPts val="1200"/>
              </a:spcBef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2540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3450" y="508000"/>
            <a:ext cx="8027988" cy="876300"/>
          </a:xfrm>
        </p:spPr>
        <p:txBody>
          <a:bodyPr/>
          <a:lstStyle/>
          <a:p>
            <a:pPr algn="just"/>
            <a:r>
              <a:rPr lang="fr-FR" dirty="0" smtClean="0"/>
              <a:t>Les questions liées à la réforme : </a:t>
            </a:r>
            <a:br>
              <a:rPr lang="fr-FR" dirty="0" smtClean="0"/>
            </a:br>
            <a:r>
              <a:rPr lang="fr-FR" dirty="0" smtClean="0"/>
              <a:t>quelques illustrations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2100" y="1384301"/>
            <a:ext cx="8483600" cy="4956174"/>
          </a:xfrm>
        </p:spPr>
        <p:txBody>
          <a:bodyPr/>
          <a:lstStyle/>
          <a:p>
            <a:r>
              <a:rPr lang="fr-FR" sz="2800" dirty="0" smtClean="0"/>
              <a:t>La réversion :</a:t>
            </a:r>
            <a:endParaRPr lang="fr-FR" sz="2800" dirty="0"/>
          </a:p>
          <a:p>
            <a:pPr lvl="1">
              <a:spcBef>
                <a:spcPts val="1800"/>
              </a:spcBef>
            </a:pPr>
            <a:r>
              <a:rPr lang="fr-FR" sz="2400" dirty="0" smtClean="0">
                <a:solidFill>
                  <a:srgbClr val="00368B"/>
                </a:solidFill>
              </a:rPr>
              <a:t>Elle constitue de fait un écart par rapport à la </a:t>
            </a:r>
            <a:r>
              <a:rPr lang="fr-FR" sz="2400" dirty="0">
                <a:solidFill>
                  <a:srgbClr val="00368B"/>
                </a:solidFill>
              </a:rPr>
              <a:t>règle </a:t>
            </a:r>
            <a:r>
              <a:rPr lang="fr-FR" sz="2400" dirty="0" smtClean="0">
                <a:solidFill>
                  <a:srgbClr val="00368B"/>
                </a:solidFill>
              </a:rPr>
              <a:t/>
            </a:r>
            <a:br>
              <a:rPr lang="fr-FR" sz="2400" dirty="0" smtClean="0">
                <a:solidFill>
                  <a:srgbClr val="00368B"/>
                </a:solidFill>
              </a:rPr>
            </a:br>
            <a:r>
              <a:rPr lang="fr-FR" sz="2400" i="1" dirty="0" smtClean="0">
                <a:solidFill>
                  <a:srgbClr val="00368B"/>
                </a:solidFill>
              </a:rPr>
              <a:t>« un </a:t>
            </a:r>
            <a:r>
              <a:rPr lang="fr-FR" sz="2400" i="1" dirty="0">
                <a:solidFill>
                  <a:srgbClr val="00368B"/>
                </a:solidFill>
              </a:rPr>
              <a:t>euro cotisé donne les mêmes </a:t>
            </a:r>
            <a:r>
              <a:rPr lang="fr-FR" sz="2400" i="1" dirty="0" smtClean="0">
                <a:solidFill>
                  <a:srgbClr val="00368B"/>
                </a:solidFill>
              </a:rPr>
              <a:t>droits… »</a:t>
            </a:r>
            <a:r>
              <a:rPr lang="fr-FR" sz="2400" dirty="0" smtClean="0">
                <a:solidFill>
                  <a:srgbClr val="00368B"/>
                </a:solidFill>
              </a:rPr>
              <a:t> </a:t>
            </a:r>
          </a:p>
          <a:p>
            <a:pPr lvl="2">
              <a:spcBef>
                <a:spcPts val="1200"/>
              </a:spcBef>
            </a:pPr>
            <a:r>
              <a:rPr lang="fr-FR" dirty="0" smtClean="0"/>
              <a:t>Un </a:t>
            </a:r>
            <a:r>
              <a:rPr lang="fr-FR" dirty="0"/>
              <a:t>euro de cotisation </a:t>
            </a:r>
            <a:r>
              <a:rPr lang="fr-FR" dirty="0" smtClean="0"/>
              <a:t>ouvre potentiellement plus de droits pour une </a:t>
            </a:r>
            <a:r>
              <a:rPr lang="fr-FR" dirty="0"/>
              <a:t>personne mariée </a:t>
            </a:r>
            <a:r>
              <a:rPr lang="fr-FR" dirty="0" smtClean="0"/>
              <a:t>que </a:t>
            </a:r>
            <a:r>
              <a:rPr lang="fr-FR" dirty="0"/>
              <a:t>pour une personne non-mariée</a:t>
            </a:r>
          </a:p>
          <a:p>
            <a:pPr lvl="1">
              <a:spcBef>
                <a:spcPts val="1200"/>
              </a:spcBef>
            </a:pPr>
            <a:r>
              <a:rPr lang="fr-FR" sz="2400" dirty="0" smtClean="0">
                <a:solidFill>
                  <a:srgbClr val="00368B"/>
                </a:solidFill>
              </a:rPr>
              <a:t>Dans le nouveau système, la réversion sera-elle :</a:t>
            </a:r>
          </a:p>
          <a:p>
            <a:pPr lvl="2">
              <a:spcBef>
                <a:spcPts val="1200"/>
              </a:spcBef>
            </a:pPr>
            <a:r>
              <a:rPr lang="fr-FR" dirty="0" smtClean="0"/>
              <a:t>Un dispositif de solidarité, financé par un apport externe au système universel ?</a:t>
            </a:r>
          </a:p>
          <a:p>
            <a:pPr lvl="2">
              <a:spcBef>
                <a:spcPts val="1200"/>
              </a:spcBef>
            </a:pPr>
            <a:r>
              <a:rPr lang="fr-FR" dirty="0" smtClean="0"/>
              <a:t>De la redistribution interne au système universel, </a:t>
            </a:r>
            <a:br>
              <a:rPr lang="fr-FR" dirty="0" smtClean="0"/>
            </a:br>
            <a:r>
              <a:rPr lang="fr-FR" dirty="0" smtClean="0"/>
              <a:t>des non-mariés vers les mariés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0997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3450" y="508000"/>
            <a:ext cx="8027988" cy="876300"/>
          </a:xfrm>
        </p:spPr>
        <p:txBody>
          <a:bodyPr/>
          <a:lstStyle/>
          <a:p>
            <a:pPr algn="just"/>
            <a:r>
              <a:rPr lang="fr-FR" dirty="0" smtClean="0"/>
              <a:t>Les questions liées à la « transformation » : </a:t>
            </a:r>
            <a:br>
              <a:rPr lang="fr-FR" dirty="0" smtClean="0"/>
            </a:br>
            <a:r>
              <a:rPr lang="fr-FR" dirty="0" smtClean="0"/>
              <a:t>quelques illustrations 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4000" y="1943100"/>
            <a:ext cx="8597900" cy="4076700"/>
          </a:xfrm>
        </p:spPr>
        <p:txBody>
          <a:bodyPr/>
          <a:lstStyle/>
          <a:p>
            <a:r>
              <a:rPr lang="fr-FR" sz="2800" dirty="0" smtClean="0"/>
              <a:t>Les catégories actives de la fonction publique :</a:t>
            </a:r>
            <a:endParaRPr lang="fr-FR" sz="2800" dirty="0"/>
          </a:p>
          <a:p>
            <a:pPr lvl="1">
              <a:spcBef>
                <a:spcPts val="1800"/>
              </a:spcBef>
            </a:pPr>
            <a:r>
              <a:rPr lang="fr-FR" sz="2400" dirty="0" smtClean="0">
                <a:solidFill>
                  <a:srgbClr val="00368B"/>
                </a:solidFill>
              </a:rPr>
              <a:t>Aujourd’hui, les droits liés à certains métiers (policiers, pompiers, aides-soignants, etc.) sont pris en charge intégralement par les régimes de la fonction publique</a:t>
            </a:r>
          </a:p>
          <a:p>
            <a:pPr lvl="1">
              <a:spcBef>
                <a:spcPts val="2400"/>
              </a:spcBef>
            </a:pPr>
            <a:r>
              <a:rPr lang="fr-FR" sz="2400" dirty="0" smtClean="0">
                <a:solidFill>
                  <a:srgbClr val="00368B"/>
                </a:solidFill>
              </a:rPr>
              <a:t>Demain, dès lors que </a:t>
            </a:r>
            <a:r>
              <a:rPr lang="fr-FR" sz="2400" i="1" dirty="0">
                <a:solidFill>
                  <a:srgbClr val="00368B"/>
                </a:solidFill>
              </a:rPr>
              <a:t>« un euro cotisé donne les mêmes droits… </a:t>
            </a:r>
            <a:r>
              <a:rPr lang="fr-FR" sz="2400" i="1" dirty="0" smtClean="0">
                <a:solidFill>
                  <a:srgbClr val="00368B"/>
                </a:solidFill>
              </a:rPr>
              <a:t>»</a:t>
            </a:r>
            <a:r>
              <a:rPr lang="fr-FR" sz="2400" dirty="0" smtClean="0">
                <a:solidFill>
                  <a:srgbClr val="00368B"/>
                </a:solidFill>
              </a:rPr>
              <a:t>, les droits attachés à ces métiers seront-ils financés par la solidarité nationale ?</a:t>
            </a:r>
          </a:p>
        </p:txBody>
      </p:sp>
    </p:spTree>
    <p:extLst>
      <p:ext uri="{BB962C8B-B14F-4D97-AF65-F5344CB8AC3E}">
        <p14:creationId xmlns:p14="http://schemas.microsoft.com/office/powerpoint/2010/main" val="3674870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2400"/>
            <a:ext cx="9144000" cy="4787900"/>
          </a:xfrm>
        </p:spPr>
        <p:txBody>
          <a:bodyPr/>
          <a:lstStyle/>
          <a:p>
            <a:pPr algn="just"/>
            <a:r>
              <a:rPr lang="fr-FR" sz="2400" dirty="0" smtClean="0"/>
              <a:t>Un système universel avec un cœur strictement contributif est compatible avec des droits ouverts au titre de la solidarité</a:t>
            </a:r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>
              <a:spcBef>
                <a:spcPts val="1200"/>
              </a:spcBef>
            </a:pPr>
            <a:r>
              <a:rPr lang="fr-FR" sz="2400" dirty="0" smtClean="0"/>
              <a:t>Mais la logique conduirait a distinguer plus nettement qu’aujourd’hui le « cœur » contributif et les dispositifs de solidarité</a:t>
            </a:r>
          </a:p>
          <a:p>
            <a:pPr algn="just">
              <a:spcBef>
                <a:spcPts val="1200"/>
              </a:spcBef>
            </a:pPr>
            <a:endParaRPr lang="fr-FR" sz="2400" dirty="0" smtClean="0"/>
          </a:p>
          <a:p>
            <a:pPr algn="just">
              <a:spcBef>
                <a:spcPts val="1200"/>
              </a:spcBef>
            </a:pPr>
            <a:r>
              <a:rPr lang="fr-FR" sz="2400" dirty="0" smtClean="0"/>
              <a:t>La «réécriture » des dispositifs de solidarité dans le nouveau système suppose de s’interroger sur leur forme, leur ampleur et donc sur les objectifs poursuivis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95689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hlinkClick r:id="rId3"/>
          </p:cNvPr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892" y="3410777"/>
            <a:ext cx="1800000" cy="2700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2">
            <a:hlinkClick r:id="rId5"/>
          </p:cNvPr>
          <p:cNvPicPr preferRelativeResize="0"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99" y="2906412"/>
            <a:ext cx="1800000" cy="2700000"/>
          </a:xfrm>
          <a:prstGeom prst="rect">
            <a:avLst/>
          </a:prstGeom>
          <a:noFill/>
          <a:ln w="9525">
            <a:solidFill>
              <a:srgbClr val="00368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" name="Picture 3">
            <a:hlinkClick r:id="rId7"/>
          </p:cNvPr>
          <p:cNvPicPr preferRelativeResize="0"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646" y="3410777"/>
            <a:ext cx="1800000" cy="2700000"/>
          </a:xfrm>
          <a:prstGeom prst="rect">
            <a:avLst/>
          </a:prstGeom>
          <a:noFill/>
          <a:ln w="9525">
            <a:solidFill>
              <a:srgbClr val="00368B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9938" name="Title 1"/>
          <p:cNvSpPr>
            <a:spLocks noGrp="1"/>
          </p:cNvSpPr>
          <p:nvPr>
            <p:ph type="ctrTitle"/>
          </p:nvPr>
        </p:nvSpPr>
        <p:spPr>
          <a:xfrm>
            <a:off x="0" y="996950"/>
            <a:ext cx="9144000" cy="1019175"/>
          </a:xfrm>
        </p:spPr>
        <p:txBody>
          <a:bodyPr anchor="t"/>
          <a:lstStyle/>
          <a:p>
            <a:pPr algn="ctr" eaLnBrk="1" hangingPunct="1"/>
            <a:r>
              <a:rPr lang="fr-FR" altLang="fr-FR" sz="3600" dirty="0" smtClean="0">
                <a:solidFill>
                  <a:srgbClr val="003A88"/>
                </a:solidFill>
                <a:cs typeface="Calibri" pitchFamily="34" charset="0"/>
              </a:rPr>
              <a:t>Merci de votre attention</a:t>
            </a:r>
            <a:endParaRPr lang="fr-FR" altLang="fr-FR" sz="3600" dirty="0" smtClean="0">
              <a:solidFill>
                <a:srgbClr val="003A88"/>
              </a:solidFill>
            </a:endParaRPr>
          </a:p>
        </p:txBody>
      </p:sp>
      <p:sp>
        <p:nvSpPr>
          <p:cNvPr id="39939" name="Subtitle 3"/>
          <p:cNvSpPr>
            <a:spLocks noGrp="1"/>
          </p:cNvSpPr>
          <p:nvPr>
            <p:ph type="subTitle" idx="1"/>
          </p:nvPr>
        </p:nvSpPr>
        <p:spPr>
          <a:xfrm>
            <a:off x="0" y="1911350"/>
            <a:ext cx="9144000" cy="1238250"/>
          </a:xfrm>
        </p:spPr>
        <p:txBody>
          <a:bodyPr/>
          <a:lstStyle/>
          <a:p>
            <a:pPr algn="ctr" eaLnBrk="1" hangingPunct="1"/>
            <a:r>
              <a:rPr lang="fr-FR" altLang="fr-FR" sz="2000" dirty="0" smtClean="0">
                <a:solidFill>
                  <a:schemeClr val="tx1"/>
                </a:solidFill>
              </a:rPr>
              <a:t>Suivez l’actualité et les travaux du COR </a:t>
            </a:r>
            <a:br>
              <a:rPr lang="fr-FR" altLang="fr-FR" sz="2000" dirty="0" smtClean="0">
                <a:solidFill>
                  <a:schemeClr val="tx1"/>
                </a:solidFill>
              </a:rPr>
            </a:br>
            <a:r>
              <a:rPr lang="fr-FR" altLang="fr-FR" sz="2000" dirty="0" smtClean="0">
                <a:solidFill>
                  <a:schemeClr val="tx1"/>
                </a:solidFill>
              </a:rPr>
              <a:t>sur </a:t>
            </a:r>
            <a:r>
              <a:rPr lang="fr-FR" altLang="fr-FR" sz="2000" b="1" dirty="0" smtClean="0">
                <a:solidFill>
                  <a:srgbClr val="003A88"/>
                </a:solidFill>
              </a:rPr>
              <a:t>www.cor-retraites.fr</a:t>
            </a:r>
            <a:r>
              <a:rPr lang="fr-FR" altLang="fr-FR" sz="2000" dirty="0" smtClean="0">
                <a:solidFill>
                  <a:schemeClr val="tx1"/>
                </a:solidFill>
              </a:rPr>
              <a:t> et twitter         </a:t>
            </a:r>
            <a:r>
              <a:rPr lang="fr-FR" altLang="fr-FR" sz="2000" b="1" dirty="0" smtClean="0">
                <a:solidFill>
                  <a:srgbClr val="003A88"/>
                </a:solidFill>
              </a:rPr>
              <a:t>@</a:t>
            </a:r>
            <a:r>
              <a:rPr lang="fr-FR" altLang="fr-FR" sz="2000" b="1" dirty="0" err="1" smtClean="0">
                <a:solidFill>
                  <a:srgbClr val="003A88"/>
                </a:solidFill>
              </a:rPr>
              <a:t>COR_Retraites</a:t>
            </a:r>
            <a:endParaRPr lang="fr-FR" altLang="fr-FR" sz="2000" b="1" dirty="0" smtClean="0">
              <a:solidFill>
                <a:srgbClr val="003A88"/>
              </a:solidFill>
            </a:endParaRPr>
          </a:p>
        </p:txBody>
      </p:sp>
      <p:pic>
        <p:nvPicPr>
          <p:cNvPr id="1028" name="Picture 4">
            <a:hlinkClick r:id="rId9"/>
          </p:cNvPr>
          <p:cNvPicPr preferRelativeResize="0"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642" y="2906412"/>
            <a:ext cx="1800000" cy="2700000"/>
          </a:xfrm>
          <a:prstGeom prst="rect">
            <a:avLst/>
          </a:prstGeom>
          <a:noFill/>
          <a:ln w="9525">
            <a:solidFill>
              <a:srgbClr val="00368B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830" y="2249487"/>
            <a:ext cx="4048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716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628650"/>
            <a:ext cx="8027988" cy="908050"/>
          </a:xfrm>
        </p:spPr>
        <p:txBody>
          <a:bodyPr/>
          <a:lstStyle/>
          <a:p>
            <a:r>
              <a:rPr lang="fr-FR" altLang="fr-FR" dirty="0" smtClean="0"/>
              <a:t>Le syst</a:t>
            </a:r>
            <a:r>
              <a:rPr lang="fr-FR" altLang="fr-FR" dirty="0"/>
              <a:t>è</a:t>
            </a:r>
            <a:r>
              <a:rPr lang="fr-FR" altLang="fr-FR" dirty="0" smtClean="0"/>
              <a:t>me de retraite français : une logique de… </a:t>
            </a:r>
            <a:br>
              <a:rPr lang="fr-FR" altLang="fr-FR" dirty="0" smtClean="0"/>
            </a:br>
            <a:endParaRPr lang="fr-FR" altLang="fr-FR" dirty="0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1900"/>
            <a:ext cx="8229600" cy="506571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altLang="fr-FR" sz="2800" dirty="0" smtClean="0"/>
              <a:t>Proportionnalité aux revenus de la vie active </a:t>
            </a:r>
            <a:r>
              <a:rPr lang="fr-FR" altLang="fr-FR" sz="2800" dirty="0"/>
              <a:t>:</a:t>
            </a:r>
            <a:r>
              <a:rPr lang="fr-FR" altLang="fr-FR" sz="2200" dirty="0" smtClean="0"/>
              <a:t> </a:t>
            </a:r>
          </a:p>
          <a:p>
            <a:pPr lvl="1" algn="just">
              <a:spcBef>
                <a:spcPts val="1200"/>
              </a:spcBef>
            </a:pPr>
            <a:r>
              <a:rPr lang="fr-FR" altLang="fr-FR" sz="2000" i="1" dirty="0" smtClean="0">
                <a:solidFill>
                  <a:srgbClr val="00368B"/>
                </a:solidFill>
              </a:rPr>
              <a:t>« Le système de retraite par répartition assure aux retraités le versement de pensions en rapport avec les revenus qu’ils ont tirés de leur activité…Les assurés bénéficient d’un traitement équitable.. » </a:t>
            </a:r>
          </a:p>
          <a:p>
            <a:pPr lvl="1" algn="just">
              <a:spcBef>
                <a:spcPts val="1200"/>
              </a:spcBef>
            </a:pPr>
            <a:r>
              <a:rPr lang="fr-FR" altLang="fr-FR" sz="2000" i="1" dirty="0" smtClean="0"/>
              <a:t>Référence aux revenu de la vie active et non aux cotisations versées </a:t>
            </a:r>
          </a:p>
          <a:p>
            <a:pPr lvl="1" algn="just">
              <a:spcBef>
                <a:spcPts val="1200"/>
              </a:spcBef>
            </a:pPr>
            <a:endParaRPr lang="fr-FR" altLang="fr-FR" sz="2000" dirty="0" smtClean="0"/>
          </a:p>
          <a:p>
            <a:pPr>
              <a:spcBef>
                <a:spcPts val="1200"/>
              </a:spcBef>
            </a:pPr>
            <a:r>
              <a:rPr lang="fr-FR" altLang="fr-FR" sz="2800" dirty="0"/>
              <a:t>… </a:t>
            </a:r>
            <a:r>
              <a:rPr lang="fr-FR" altLang="fr-FR" sz="2800" dirty="0" smtClean="0"/>
              <a:t>en intégrant une exigence de solidarité : </a:t>
            </a:r>
          </a:p>
          <a:p>
            <a:pPr lvl="1" algn="just">
              <a:spcBef>
                <a:spcPts val="1200"/>
              </a:spcBef>
            </a:pPr>
            <a:r>
              <a:rPr lang="fr-FR" altLang="fr-FR" sz="2000" i="1" dirty="0" smtClean="0">
                <a:solidFill>
                  <a:srgbClr val="00368B"/>
                </a:solidFill>
              </a:rPr>
              <a:t>« La Nation assigne également au système de retraite par répartition un objectif de solidarité entre les générations et au sein de chaque génération »</a:t>
            </a:r>
            <a:endParaRPr lang="fr-FR" altLang="fr-FR" sz="2000" i="1" dirty="0">
              <a:solidFill>
                <a:srgbClr val="00368B"/>
              </a:solidFill>
            </a:endParaRPr>
          </a:p>
          <a:p>
            <a:pPr marL="0" indent="0" algn="just">
              <a:spcBef>
                <a:spcPts val="1200"/>
              </a:spcBef>
              <a:buNone/>
            </a:pPr>
            <a:r>
              <a:rPr lang="fr-FR" altLang="fr-FR" sz="2000" i="1" dirty="0" smtClean="0">
                <a:solidFill>
                  <a:srgbClr val="00368B"/>
                </a:solidFill>
              </a:rPr>
              <a:t>Article L 111-2-1 du CSS</a:t>
            </a:r>
            <a:r>
              <a:rPr lang="fr-FR" altLang="fr-FR" sz="1800" i="1" dirty="0" smtClean="0"/>
              <a:t>.</a:t>
            </a:r>
            <a:endParaRPr lang="fr-FR" altLang="fr-FR" sz="1800" i="1" dirty="0"/>
          </a:p>
        </p:txBody>
      </p:sp>
      <p:sp>
        <p:nvSpPr>
          <p:cNvPr id="7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3505200" y="6565900"/>
            <a:ext cx="2133600" cy="2921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fld id="{432F2B98-ABE0-40D1-880F-BAD14A602D20}" type="slidenum">
              <a:rPr lang="en-US" sz="1400" b="1" smtClean="0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8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Notre système actuel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27600"/>
          </a:xfrm>
        </p:spPr>
        <p:txBody>
          <a:bodyPr/>
          <a:lstStyle/>
          <a:p>
            <a:r>
              <a:rPr lang="fr-FR" sz="2800" dirty="0" smtClean="0"/>
              <a:t>Le « cœur du système » </a:t>
            </a:r>
          </a:p>
          <a:p>
            <a:pPr lvl="1">
              <a:spcBef>
                <a:spcPts val="1200"/>
              </a:spcBef>
            </a:pPr>
            <a:r>
              <a:rPr lang="fr-FR" sz="2400" dirty="0" smtClean="0">
                <a:solidFill>
                  <a:srgbClr val="00368B"/>
                </a:solidFill>
              </a:rPr>
              <a:t>Des droits à la retraite en fonction :</a:t>
            </a:r>
          </a:p>
          <a:p>
            <a:pPr lvl="2">
              <a:spcBef>
                <a:spcPts val="1200"/>
              </a:spcBef>
            </a:pPr>
            <a:r>
              <a:rPr lang="fr-FR" sz="2000" dirty="0" smtClean="0">
                <a:solidFill>
                  <a:srgbClr val="00368B"/>
                </a:solidFill>
              </a:rPr>
              <a:t>des salaires ou traitements et de la durée d’assurance </a:t>
            </a:r>
            <a:br>
              <a:rPr lang="fr-FR" sz="2000" dirty="0" smtClean="0">
                <a:solidFill>
                  <a:srgbClr val="00368B"/>
                </a:solidFill>
              </a:rPr>
            </a:br>
            <a:r>
              <a:rPr lang="fr-FR" sz="2000" dirty="0" smtClean="0">
                <a:solidFill>
                  <a:srgbClr val="00368B"/>
                </a:solidFill>
              </a:rPr>
              <a:t>(régime général/alignés ;  régimes spéciaux )</a:t>
            </a:r>
          </a:p>
          <a:p>
            <a:pPr lvl="2">
              <a:spcBef>
                <a:spcPts val="1200"/>
              </a:spcBef>
            </a:pPr>
            <a:r>
              <a:rPr lang="fr-FR" sz="2000" dirty="0" smtClean="0">
                <a:solidFill>
                  <a:srgbClr val="00368B"/>
                </a:solidFill>
              </a:rPr>
              <a:t>des cotisations (régimes complémentaires en points ; régime PL)</a:t>
            </a:r>
          </a:p>
          <a:p>
            <a:pPr>
              <a:spcBef>
                <a:spcPts val="2400"/>
              </a:spcBef>
            </a:pPr>
            <a:r>
              <a:rPr lang="fr-FR" sz="2800" dirty="0" smtClean="0"/>
              <a:t>Des dispositifs de solidarité </a:t>
            </a:r>
          </a:p>
          <a:p>
            <a:pPr lvl="1">
              <a:spcBef>
                <a:spcPts val="1200"/>
              </a:spcBef>
            </a:pPr>
            <a:r>
              <a:rPr lang="fr-FR" sz="2400" dirty="0" smtClean="0">
                <a:solidFill>
                  <a:srgbClr val="00368B"/>
                </a:solidFill>
              </a:rPr>
              <a:t>Des droits à la retraite sans liens avec une rémunération ou des cotisations</a:t>
            </a:r>
            <a:endParaRPr lang="fr-FR" sz="2400" dirty="0">
              <a:solidFill>
                <a:srgbClr val="0036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14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global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11300"/>
            <a:ext cx="8229600" cy="4940300"/>
          </a:xfrm>
        </p:spPr>
        <p:txBody>
          <a:bodyPr/>
          <a:lstStyle/>
          <a:p>
            <a:pPr algn="just"/>
            <a:r>
              <a:rPr lang="fr-FR" sz="2800" dirty="0" smtClean="0"/>
              <a:t>Le « cœur du système » ne réduit pas l’écart de rémunération moyenne </a:t>
            </a:r>
            <a:r>
              <a:rPr lang="fr-FR" sz="2800" dirty="0"/>
              <a:t>… </a:t>
            </a:r>
            <a:endParaRPr lang="fr-FR" sz="2800" dirty="0" smtClean="0"/>
          </a:p>
          <a:p>
            <a:pPr lvl="1" algn="just"/>
            <a:r>
              <a:rPr lang="fr-FR" sz="2400" dirty="0" smtClean="0">
                <a:solidFill>
                  <a:srgbClr val="00368B"/>
                </a:solidFill>
              </a:rPr>
              <a:t>Pour </a:t>
            </a:r>
            <a:r>
              <a:rPr lang="fr-FR" sz="2400" dirty="0">
                <a:solidFill>
                  <a:srgbClr val="00368B"/>
                </a:solidFill>
              </a:rPr>
              <a:t>les salariés </a:t>
            </a:r>
            <a:r>
              <a:rPr lang="fr-FR" sz="2400" dirty="0" smtClean="0">
                <a:solidFill>
                  <a:srgbClr val="00368B"/>
                </a:solidFill>
              </a:rPr>
              <a:t>(public ou privé) nés </a:t>
            </a:r>
            <a:r>
              <a:rPr lang="fr-FR" sz="2400" dirty="0">
                <a:solidFill>
                  <a:srgbClr val="00368B"/>
                </a:solidFill>
              </a:rPr>
              <a:t>entre 1955 et 1964, le rapport interdécile </a:t>
            </a:r>
            <a:r>
              <a:rPr lang="fr-FR" sz="2400" dirty="0" smtClean="0">
                <a:solidFill>
                  <a:srgbClr val="00368B"/>
                </a:solidFill>
              </a:rPr>
              <a:t>(D9/D1) atteint </a:t>
            </a:r>
            <a:r>
              <a:rPr lang="fr-FR" sz="2400" b="1" dirty="0">
                <a:solidFill>
                  <a:srgbClr val="00368B"/>
                </a:solidFill>
              </a:rPr>
              <a:t>5,85</a:t>
            </a:r>
            <a:r>
              <a:rPr lang="fr-FR" sz="2400" dirty="0">
                <a:solidFill>
                  <a:srgbClr val="00368B"/>
                </a:solidFill>
              </a:rPr>
              <a:t> pour </a:t>
            </a:r>
            <a:r>
              <a:rPr lang="fr-FR" sz="2400" dirty="0" smtClean="0">
                <a:solidFill>
                  <a:srgbClr val="00368B"/>
                </a:solidFill>
              </a:rPr>
              <a:t>le cumul des </a:t>
            </a:r>
            <a:r>
              <a:rPr lang="fr-FR" sz="2400" dirty="0">
                <a:solidFill>
                  <a:srgbClr val="00368B"/>
                </a:solidFill>
              </a:rPr>
              <a:t>salaires perçus au cours de la </a:t>
            </a:r>
            <a:r>
              <a:rPr lang="fr-FR" sz="2400" dirty="0" smtClean="0">
                <a:solidFill>
                  <a:srgbClr val="00368B"/>
                </a:solidFill>
              </a:rPr>
              <a:t>carrière, </a:t>
            </a:r>
            <a:br>
              <a:rPr lang="fr-FR" sz="2400" dirty="0" smtClean="0">
                <a:solidFill>
                  <a:srgbClr val="00368B"/>
                </a:solidFill>
              </a:rPr>
            </a:br>
            <a:r>
              <a:rPr lang="fr-FR" sz="2400" dirty="0" smtClean="0">
                <a:solidFill>
                  <a:srgbClr val="00368B"/>
                </a:solidFill>
              </a:rPr>
              <a:t>mais </a:t>
            </a:r>
            <a:r>
              <a:rPr lang="fr-FR" sz="2400" dirty="0">
                <a:solidFill>
                  <a:srgbClr val="00368B"/>
                </a:solidFill>
              </a:rPr>
              <a:t>vaut </a:t>
            </a:r>
            <a:r>
              <a:rPr lang="fr-FR" sz="2400" b="1" dirty="0">
                <a:solidFill>
                  <a:srgbClr val="00368B"/>
                </a:solidFill>
              </a:rPr>
              <a:t>6,66</a:t>
            </a:r>
            <a:r>
              <a:rPr lang="fr-FR" sz="2400" dirty="0">
                <a:solidFill>
                  <a:srgbClr val="00368B"/>
                </a:solidFill>
              </a:rPr>
              <a:t> pour les pensions </a:t>
            </a:r>
            <a:r>
              <a:rPr lang="fr-FR" sz="2400" dirty="0" smtClean="0">
                <a:solidFill>
                  <a:srgbClr val="00368B"/>
                </a:solidFill>
              </a:rPr>
              <a:t>du cœur </a:t>
            </a:r>
            <a:r>
              <a:rPr lang="fr-FR" sz="2400" dirty="0">
                <a:solidFill>
                  <a:srgbClr val="00368B"/>
                </a:solidFill>
              </a:rPr>
              <a:t>du système (hors </a:t>
            </a:r>
            <a:r>
              <a:rPr lang="fr-FR" sz="2400" dirty="0" smtClean="0">
                <a:solidFill>
                  <a:srgbClr val="00368B"/>
                </a:solidFill>
              </a:rPr>
              <a:t>dispositifs de solidarité)</a:t>
            </a:r>
          </a:p>
          <a:p>
            <a:pPr algn="just"/>
            <a:r>
              <a:rPr lang="fr-FR" sz="2800" dirty="0" smtClean="0"/>
              <a:t>Les dispositifs de solidarité sont fortement redistributifs </a:t>
            </a:r>
          </a:p>
          <a:p>
            <a:pPr lvl="1"/>
            <a:r>
              <a:rPr lang="fr-FR" sz="2400" dirty="0" smtClean="0">
                <a:solidFill>
                  <a:srgbClr val="00368B"/>
                </a:solidFill>
              </a:rPr>
              <a:t>Ils ramènent le rapport interdécile de 6,66 à 4,10</a:t>
            </a:r>
          </a:p>
          <a:p>
            <a:r>
              <a:rPr lang="fr-FR" sz="2800" dirty="0" smtClean="0"/>
              <a:t>Au total, le système est redistributif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41118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dispositifs de solidarité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500" y="1250950"/>
            <a:ext cx="8547100" cy="5203825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fr-FR" sz="2400" dirty="0" smtClean="0"/>
              <a:t>Les </a:t>
            </a:r>
            <a:r>
              <a:rPr lang="fr-FR" sz="2400" dirty="0"/>
              <a:t>périodes assimilées à de l’activité</a:t>
            </a:r>
          </a:p>
          <a:p>
            <a:pPr lvl="1">
              <a:spcBef>
                <a:spcPts val="400"/>
              </a:spcBef>
            </a:pPr>
            <a:r>
              <a:rPr lang="fr-FR" sz="2000" dirty="0" smtClean="0">
                <a:solidFill>
                  <a:srgbClr val="00368B"/>
                </a:solidFill>
              </a:rPr>
              <a:t>Chômage, maladie, etc.</a:t>
            </a:r>
          </a:p>
          <a:p>
            <a:pPr>
              <a:spcBef>
                <a:spcPts val="400"/>
              </a:spcBef>
            </a:pPr>
            <a:r>
              <a:rPr lang="fr-FR" sz="2400" dirty="0"/>
              <a:t>Les droits familiaux</a:t>
            </a:r>
          </a:p>
          <a:p>
            <a:pPr lvl="1">
              <a:spcBef>
                <a:spcPts val="400"/>
              </a:spcBef>
            </a:pPr>
            <a:r>
              <a:rPr lang="fr-FR" sz="2000" dirty="0" smtClean="0">
                <a:solidFill>
                  <a:srgbClr val="00368B"/>
                </a:solidFill>
              </a:rPr>
              <a:t>Majoration de durée d’assurance. Allocation vieillesse des parents au foyer. Majoration de pension pour trois enfants</a:t>
            </a:r>
          </a:p>
          <a:p>
            <a:pPr>
              <a:spcBef>
                <a:spcPts val="400"/>
              </a:spcBef>
            </a:pPr>
            <a:r>
              <a:rPr lang="fr-FR" sz="2400" dirty="0"/>
              <a:t>Les droits liés au </a:t>
            </a:r>
            <a:r>
              <a:rPr lang="fr-FR" sz="2400" dirty="0" smtClean="0"/>
              <a:t>couple  : </a:t>
            </a:r>
            <a:r>
              <a:rPr lang="fr-FR" sz="2400" dirty="0" smtClean="0">
                <a:solidFill>
                  <a:srgbClr val="00368B"/>
                </a:solidFill>
              </a:rPr>
              <a:t>réversion</a:t>
            </a:r>
            <a:endParaRPr lang="fr-FR" sz="2000" dirty="0">
              <a:solidFill>
                <a:srgbClr val="00368B"/>
              </a:solidFill>
            </a:endParaRPr>
          </a:p>
          <a:p>
            <a:pPr lvl="0">
              <a:spcBef>
                <a:spcPts val="400"/>
              </a:spcBef>
            </a:pPr>
            <a:r>
              <a:rPr lang="fr-FR" sz="2400" dirty="0">
                <a:solidFill>
                  <a:prstClr val="black"/>
                </a:solidFill>
              </a:rPr>
              <a:t>Les droits attachés à certaines caractéristiques de carrière</a:t>
            </a:r>
          </a:p>
          <a:p>
            <a:pPr lvl="1">
              <a:spcBef>
                <a:spcPts val="400"/>
              </a:spcBef>
            </a:pPr>
            <a:r>
              <a:rPr lang="fr-FR" sz="2000" dirty="0">
                <a:solidFill>
                  <a:srgbClr val="00368B"/>
                </a:solidFill>
              </a:rPr>
              <a:t>Le compte professionnel de prévention, les catégories actives de la fonction publique, les « carrières longues », etc.</a:t>
            </a:r>
          </a:p>
          <a:p>
            <a:pPr lvl="0">
              <a:spcBef>
                <a:spcPts val="400"/>
              </a:spcBef>
            </a:pPr>
            <a:r>
              <a:rPr lang="fr-FR" sz="2400" dirty="0">
                <a:solidFill>
                  <a:prstClr val="black"/>
                </a:solidFill>
              </a:rPr>
              <a:t>Les droits liés aux faibles rémunérations …</a:t>
            </a:r>
          </a:p>
          <a:p>
            <a:pPr lvl="1">
              <a:spcBef>
                <a:spcPts val="400"/>
              </a:spcBef>
            </a:pPr>
            <a:r>
              <a:rPr lang="fr-FR" sz="2000" dirty="0">
                <a:solidFill>
                  <a:srgbClr val="00368B"/>
                </a:solidFill>
              </a:rPr>
              <a:t>Minimum contributif, minimum garanti</a:t>
            </a:r>
          </a:p>
          <a:p>
            <a:pPr lvl="0">
              <a:spcBef>
                <a:spcPts val="400"/>
              </a:spcBef>
            </a:pPr>
            <a:r>
              <a:rPr lang="fr-FR" sz="2400" dirty="0">
                <a:solidFill>
                  <a:prstClr val="black"/>
                </a:solidFill>
              </a:rPr>
              <a:t>… ou </a:t>
            </a:r>
            <a:r>
              <a:rPr lang="fr-FR" sz="2400" dirty="0" smtClean="0">
                <a:solidFill>
                  <a:prstClr val="black"/>
                </a:solidFill>
              </a:rPr>
              <a:t>aux faibles revenus du ménage</a:t>
            </a:r>
            <a:endParaRPr lang="fr-FR" sz="2400" dirty="0">
              <a:solidFill>
                <a:prstClr val="black"/>
              </a:solidFill>
            </a:endParaRPr>
          </a:p>
          <a:p>
            <a:pPr lvl="1">
              <a:spcBef>
                <a:spcPts val="400"/>
              </a:spcBef>
            </a:pPr>
            <a:r>
              <a:rPr lang="fr-FR" sz="2000" dirty="0">
                <a:solidFill>
                  <a:srgbClr val="00368B"/>
                </a:solidFill>
              </a:rPr>
              <a:t>Minimum vieillesse</a:t>
            </a:r>
          </a:p>
          <a:p>
            <a:endParaRPr lang="fr-FR" sz="2800" dirty="0" smtClean="0">
              <a:solidFill>
                <a:srgbClr val="0036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05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dispositifs de solidarité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7000" y="1247775"/>
            <a:ext cx="8928100" cy="5013325"/>
          </a:xfrm>
        </p:spPr>
        <p:txBody>
          <a:bodyPr/>
          <a:lstStyle/>
          <a:p>
            <a:pPr algn="just"/>
            <a:r>
              <a:rPr lang="fr-FR" sz="2400" dirty="0" smtClean="0"/>
              <a:t>Des montants importants et délicats à évaluer </a:t>
            </a:r>
          </a:p>
          <a:p>
            <a:pPr algn="just"/>
            <a:endParaRPr lang="fr-FR" sz="2400" dirty="0" smtClean="0"/>
          </a:p>
          <a:p>
            <a:pPr algn="just"/>
            <a:r>
              <a:rPr lang="fr-FR" sz="2400" dirty="0" smtClean="0"/>
              <a:t>Pour les salariés du secteur privé : environ 20% des pensions de droit direct, soit 33,6 Mds € en 2016, financés par :</a:t>
            </a:r>
          </a:p>
          <a:p>
            <a:pPr lvl="1"/>
            <a:r>
              <a:rPr lang="fr-FR" sz="2000" dirty="0" smtClean="0">
                <a:solidFill>
                  <a:srgbClr val="00368B"/>
                </a:solidFill>
              </a:rPr>
              <a:t>Transferts du FSV pour 16,9 Mds €, CNAF pour 9,3 Mds € et UNEDIC pour 3,4 Mds €, en lien avec les droits attribués</a:t>
            </a:r>
          </a:p>
          <a:p>
            <a:pPr lvl="1" algn="just"/>
            <a:r>
              <a:rPr lang="fr-FR" sz="2000" dirty="0" smtClean="0">
                <a:solidFill>
                  <a:srgbClr val="00368B"/>
                </a:solidFill>
              </a:rPr>
              <a:t>Financement interne des régimes, à hauteur de 4,0 Mds €.</a:t>
            </a:r>
          </a:p>
          <a:p>
            <a:pPr lvl="0"/>
            <a:r>
              <a:rPr lang="fr-FR" sz="2400" dirty="0" smtClean="0">
                <a:solidFill>
                  <a:prstClr val="black"/>
                </a:solidFill>
              </a:rPr>
              <a:t>Pour les fonctionnaires :</a:t>
            </a:r>
          </a:p>
          <a:p>
            <a:pPr lvl="1"/>
            <a:r>
              <a:rPr lang="fr-FR" sz="2000" dirty="0" smtClean="0">
                <a:solidFill>
                  <a:srgbClr val="00368B"/>
                </a:solidFill>
              </a:rPr>
              <a:t>Environ 20% également : moins de périodes assimilées et plus de solidarité sous forme de départs anticipés</a:t>
            </a:r>
          </a:p>
          <a:p>
            <a:pPr lvl="1"/>
            <a:r>
              <a:rPr lang="fr-FR" sz="2000" dirty="0">
                <a:solidFill>
                  <a:srgbClr val="00368B"/>
                </a:solidFill>
              </a:rPr>
              <a:t>Financement interne des </a:t>
            </a:r>
            <a:r>
              <a:rPr lang="fr-FR" sz="2000" dirty="0" smtClean="0">
                <a:solidFill>
                  <a:srgbClr val="00368B"/>
                </a:solidFill>
              </a:rPr>
              <a:t>régimes, sans apport externe</a:t>
            </a:r>
          </a:p>
          <a:p>
            <a:pPr lvl="0"/>
            <a:r>
              <a:rPr lang="fr-FR" sz="2400" dirty="0">
                <a:solidFill>
                  <a:prstClr val="black"/>
                </a:solidFill>
              </a:rPr>
              <a:t>Pour les </a:t>
            </a:r>
            <a:r>
              <a:rPr lang="fr-FR" sz="2400" dirty="0" smtClean="0">
                <a:solidFill>
                  <a:prstClr val="black"/>
                </a:solidFill>
              </a:rPr>
              <a:t>non salariés :</a:t>
            </a:r>
            <a:endParaRPr lang="fr-FR" sz="2400" dirty="0">
              <a:solidFill>
                <a:prstClr val="black"/>
              </a:solidFill>
            </a:endParaRPr>
          </a:p>
          <a:p>
            <a:pPr lvl="1"/>
            <a:r>
              <a:rPr lang="fr-FR" sz="2000" dirty="0" smtClean="0">
                <a:solidFill>
                  <a:srgbClr val="00368B"/>
                </a:solidFill>
              </a:rPr>
              <a:t>Transferts externes (CNAF, FSV) et financement interne</a:t>
            </a:r>
            <a:br>
              <a:rPr lang="fr-FR" sz="2000" dirty="0" smtClean="0">
                <a:solidFill>
                  <a:srgbClr val="00368B"/>
                </a:solidFill>
              </a:rPr>
            </a:br>
            <a:endParaRPr lang="fr-FR" sz="2000" dirty="0">
              <a:solidFill>
                <a:srgbClr val="0036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680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perspective de la réforme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536701"/>
            <a:ext cx="8001000" cy="5006974"/>
          </a:xfrm>
        </p:spPr>
        <p:txBody>
          <a:bodyPr/>
          <a:lstStyle/>
          <a:p>
            <a:r>
              <a:rPr lang="fr-FR" sz="2800" dirty="0" smtClean="0"/>
              <a:t>Un « cœur du système » strictement contributif </a:t>
            </a:r>
          </a:p>
          <a:p>
            <a:pPr lvl="1"/>
            <a:r>
              <a:rPr lang="fr-FR" sz="2400" i="1" dirty="0" smtClean="0">
                <a:solidFill>
                  <a:srgbClr val="00368B"/>
                </a:solidFill>
              </a:rPr>
              <a:t>«</a:t>
            </a:r>
            <a:r>
              <a:rPr lang="fr-FR" sz="2400" i="1" dirty="0">
                <a:solidFill>
                  <a:srgbClr val="00368B"/>
                </a:solidFill>
              </a:rPr>
              <a:t> </a:t>
            </a:r>
            <a:r>
              <a:rPr lang="fr-FR" sz="2400" i="1" dirty="0" smtClean="0">
                <a:solidFill>
                  <a:srgbClr val="00368B"/>
                </a:solidFill>
              </a:rPr>
              <a:t>Un </a:t>
            </a:r>
            <a:r>
              <a:rPr lang="fr-FR" sz="2400" i="1" dirty="0">
                <a:solidFill>
                  <a:srgbClr val="00368B"/>
                </a:solidFill>
              </a:rPr>
              <a:t>euro cotisé donne les mêmes droits, quel que soit le moment où il a été versé, quel que soit le statut de celui qui a </a:t>
            </a:r>
            <a:r>
              <a:rPr lang="fr-FR" sz="2400" i="1" dirty="0" smtClean="0">
                <a:solidFill>
                  <a:srgbClr val="00368B"/>
                </a:solidFill>
              </a:rPr>
              <a:t>cotisé »</a:t>
            </a:r>
            <a:r>
              <a:rPr lang="fr-FR" sz="2400" dirty="0" smtClean="0">
                <a:solidFill>
                  <a:srgbClr val="00368B"/>
                </a:solidFill>
              </a:rPr>
              <a:t> </a:t>
            </a:r>
          </a:p>
          <a:p>
            <a:pPr lvl="1"/>
            <a:endParaRPr lang="fr-FR" sz="2400" dirty="0" smtClean="0">
              <a:solidFill>
                <a:srgbClr val="00368B"/>
              </a:solidFill>
            </a:endParaRPr>
          </a:p>
          <a:p>
            <a:pPr>
              <a:spcBef>
                <a:spcPts val="2400"/>
              </a:spcBef>
            </a:pPr>
            <a:r>
              <a:rPr lang="fr-FR" sz="2800" dirty="0" smtClean="0"/>
              <a:t>Cet </a:t>
            </a:r>
            <a:r>
              <a:rPr lang="fr-FR" sz="2800" dirty="0"/>
              <a:t>objectif de contributivité </a:t>
            </a:r>
            <a:r>
              <a:rPr lang="fr-FR" sz="2800" dirty="0" smtClean="0"/>
              <a:t>compatible avec le maintien de </a:t>
            </a:r>
            <a:r>
              <a:rPr lang="fr-FR" sz="2800" dirty="0"/>
              <a:t>solidarités</a:t>
            </a:r>
          </a:p>
          <a:p>
            <a:pPr lvl="1"/>
            <a:r>
              <a:rPr lang="fr-FR" sz="2400" dirty="0" smtClean="0">
                <a:solidFill>
                  <a:srgbClr val="00368B"/>
                </a:solidFill>
              </a:rPr>
              <a:t>Possibilité d’octroyer des droits au titre de la solidarité dans un régime en points ou en comptes notionnels</a:t>
            </a:r>
          </a:p>
        </p:txBody>
      </p:sp>
    </p:spTree>
    <p:extLst>
      <p:ext uri="{BB962C8B-B14F-4D97-AF65-F5344CB8AC3E}">
        <p14:creationId xmlns:p14="http://schemas.microsoft.com/office/powerpoint/2010/main" val="3207726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perspective de la réforme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4000" y="1574801"/>
            <a:ext cx="8890000" cy="4968874"/>
          </a:xfrm>
        </p:spPr>
        <p:txBody>
          <a:bodyPr/>
          <a:lstStyle/>
          <a:p>
            <a:pPr algn="just"/>
            <a:r>
              <a:rPr lang="fr-FR" sz="2400" dirty="0" smtClean="0"/>
              <a:t>Logiquement, un financement </a:t>
            </a:r>
            <a:r>
              <a:rPr lang="fr-FR" sz="2400" dirty="0"/>
              <a:t>de la solidarité </a:t>
            </a:r>
            <a:r>
              <a:rPr lang="fr-FR" sz="2400" dirty="0" smtClean="0"/>
              <a:t>distinct de </a:t>
            </a:r>
            <a:r>
              <a:rPr lang="fr-FR" sz="2400" dirty="0"/>
              <a:t>la future cotisation </a:t>
            </a:r>
            <a:r>
              <a:rPr lang="fr-FR" sz="2400" dirty="0" smtClean="0"/>
              <a:t>contributive au système universel</a:t>
            </a:r>
          </a:p>
          <a:p>
            <a:pPr lvl="1" algn="just"/>
            <a:r>
              <a:rPr lang="fr-FR" sz="2400" dirty="0" smtClean="0">
                <a:solidFill>
                  <a:srgbClr val="00368B"/>
                </a:solidFill>
              </a:rPr>
              <a:t>Prise </a:t>
            </a:r>
            <a:r>
              <a:rPr lang="fr-FR" sz="2400" dirty="0">
                <a:solidFill>
                  <a:srgbClr val="00368B"/>
                </a:solidFill>
              </a:rPr>
              <a:t>en charge par </a:t>
            </a:r>
            <a:r>
              <a:rPr lang="fr-FR" sz="2400" dirty="0" smtClean="0">
                <a:solidFill>
                  <a:srgbClr val="00368B"/>
                </a:solidFill>
              </a:rPr>
              <a:t>l’Etat (impôt) ou par un </a:t>
            </a:r>
            <a:r>
              <a:rPr lang="fr-FR" sz="2400" dirty="0">
                <a:solidFill>
                  <a:srgbClr val="00368B"/>
                </a:solidFill>
              </a:rPr>
              <a:t>tiers </a:t>
            </a:r>
            <a:r>
              <a:rPr lang="fr-FR" sz="2400" dirty="0" smtClean="0">
                <a:solidFill>
                  <a:srgbClr val="00368B"/>
                </a:solidFill>
              </a:rPr>
              <a:t>(FSV, CNAF</a:t>
            </a:r>
            <a:r>
              <a:rPr lang="fr-FR" sz="2400" dirty="0">
                <a:solidFill>
                  <a:srgbClr val="00368B"/>
                </a:solidFill>
              </a:rPr>
              <a:t>, UNEDIC, etc</a:t>
            </a:r>
            <a:r>
              <a:rPr lang="fr-FR" sz="2400" dirty="0" smtClean="0">
                <a:solidFill>
                  <a:srgbClr val="00368B"/>
                </a:solidFill>
              </a:rPr>
              <a:t>.) qui verse des cotisations au système universel</a:t>
            </a:r>
          </a:p>
          <a:p>
            <a:pPr lvl="1" algn="just"/>
            <a:endParaRPr lang="fr-FR" sz="2400" dirty="0" smtClean="0">
              <a:solidFill>
                <a:srgbClr val="00368B"/>
              </a:solidFill>
            </a:endParaRPr>
          </a:p>
          <a:p>
            <a:pPr algn="just"/>
            <a:r>
              <a:rPr lang="fr-FR" sz="2400" dirty="0" smtClean="0"/>
              <a:t>Logiquement, des droits au titre de la solidarité plus lisibles, qui s’expriment en points ou en euros</a:t>
            </a:r>
          </a:p>
          <a:p>
            <a:pPr lvl="1" algn="just"/>
            <a:r>
              <a:rPr lang="fr-FR" sz="2400" dirty="0" smtClean="0">
                <a:solidFill>
                  <a:srgbClr val="00368B"/>
                </a:solidFill>
              </a:rPr>
              <a:t>Des droits quantifiables au moment du fait générateur,</a:t>
            </a:r>
            <a:br>
              <a:rPr lang="fr-FR" sz="2400" dirty="0" smtClean="0">
                <a:solidFill>
                  <a:srgbClr val="00368B"/>
                </a:solidFill>
              </a:rPr>
            </a:br>
            <a:r>
              <a:rPr lang="fr-FR" sz="2400" dirty="0" smtClean="0">
                <a:solidFill>
                  <a:srgbClr val="00368B"/>
                </a:solidFill>
              </a:rPr>
              <a:t>qui apportent nécessairement un supplément de pension </a:t>
            </a:r>
            <a:br>
              <a:rPr lang="fr-FR" sz="2400" dirty="0" smtClean="0">
                <a:solidFill>
                  <a:srgbClr val="00368B"/>
                </a:solidFill>
              </a:rPr>
            </a:br>
            <a:r>
              <a:rPr lang="fr-FR" sz="2400" dirty="0" smtClean="0">
                <a:solidFill>
                  <a:srgbClr val="00368B"/>
                </a:solidFill>
              </a:rPr>
              <a:t>(ce qui n’est pas toujours le cas des trimestres octroyés aujourd’hui)</a:t>
            </a:r>
          </a:p>
        </p:txBody>
      </p:sp>
    </p:spTree>
    <p:extLst>
      <p:ext uri="{BB962C8B-B14F-4D97-AF65-F5344CB8AC3E}">
        <p14:creationId xmlns:p14="http://schemas.microsoft.com/office/powerpoint/2010/main" val="3938335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3450" y="508000"/>
            <a:ext cx="8027988" cy="977900"/>
          </a:xfrm>
        </p:spPr>
        <p:txBody>
          <a:bodyPr/>
          <a:lstStyle/>
          <a:p>
            <a:pPr algn="just"/>
            <a:r>
              <a:rPr lang="fr-FR" dirty="0" smtClean="0"/>
              <a:t>Les questions liées à la réforme : </a:t>
            </a:r>
            <a:br>
              <a:rPr lang="fr-FR" dirty="0" smtClean="0"/>
            </a:br>
            <a:r>
              <a:rPr lang="fr-FR" dirty="0" smtClean="0"/>
              <a:t>quelques illustrations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4000" y="1854199"/>
            <a:ext cx="8470900" cy="4689475"/>
          </a:xfrm>
        </p:spPr>
        <p:txBody>
          <a:bodyPr/>
          <a:lstStyle/>
          <a:p>
            <a:r>
              <a:rPr lang="fr-FR" sz="2800" dirty="0" smtClean="0"/>
              <a:t>Exonérations de cotisation :</a:t>
            </a:r>
            <a:endParaRPr lang="fr-FR" sz="2800" dirty="0"/>
          </a:p>
          <a:p>
            <a:pPr lvl="1">
              <a:spcBef>
                <a:spcPts val="1800"/>
              </a:spcBef>
            </a:pPr>
            <a:r>
              <a:rPr lang="fr-FR" sz="2400" dirty="0" smtClean="0">
                <a:solidFill>
                  <a:srgbClr val="00368B"/>
                </a:solidFill>
              </a:rPr>
              <a:t>Aujourd’hui, la retraite au régime général dépend des salaires et de la durée d’assurance</a:t>
            </a:r>
          </a:p>
          <a:p>
            <a:pPr lvl="2">
              <a:spcBef>
                <a:spcPts val="1200"/>
              </a:spcBef>
            </a:pPr>
            <a:r>
              <a:rPr lang="fr-FR" dirty="0" smtClean="0"/>
              <a:t>Les exonérations de cotisations employeurs n’ont pas d’effet sur les droits à retraite</a:t>
            </a:r>
          </a:p>
          <a:p>
            <a:pPr lvl="1">
              <a:spcBef>
                <a:spcPts val="1200"/>
              </a:spcBef>
            </a:pPr>
            <a:r>
              <a:rPr lang="fr-FR" sz="2400" dirty="0">
                <a:solidFill>
                  <a:srgbClr val="00368B"/>
                </a:solidFill>
              </a:rPr>
              <a:t>Demain, les droits à retraite dépendront des cotisations effectivement versées </a:t>
            </a:r>
            <a:endParaRPr lang="fr-FR" sz="2400" dirty="0" smtClean="0">
              <a:solidFill>
                <a:srgbClr val="00368B"/>
              </a:solidFill>
            </a:endParaRPr>
          </a:p>
          <a:p>
            <a:pPr lvl="2" algn="just">
              <a:spcBef>
                <a:spcPts val="1200"/>
              </a:spcBef>
            </a:pPr>
            <a:r>
              <a:rPr lang="fr-FR" dirty="0" smtClean="0"/>
              <a:t>La compensation des exonérations a vocation à apparaitre de manière explicite comme un dispositif </a:t>
            </a:r>
            <a:r>
              <a:rPr lang="fr-FR" dirty="0"/>
              <a:t>de solidarité </a:t>
            </a:r>
            <a:r>
              <a:rPr lang="fr-FR" dirty="0" smtClean="0"/>
              <a:t>à destination des bas salaires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320114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CORv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PresentationCORv02</Template>
  <TotalTime>5463</TotalTime>
  <Words>589</Words>
  <Application>Microsoft Office PowerPoint</Application>
  <PresentationFormat>Affichage à l'écran (4:3)</PresentationFormat>
  <Paragraphs>97</Paragraphs>
  <Slides>14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PresentationCORv02</vt:lpstr>
      <vt:lpstr>1_Custom Design</vt:lpstr>
      <vt:lpstr> Contributivité, redistribution et solidarité </vt:lpstr>
      <vt:lpstr>Le système de retraite français : une logique de…  </vt:lpstr>
      <vt:lpstr>Notre système actuel</vt:lpstr>
      <vt:lpstr>Bilan global ?</vt:lpstr>
      <vt:lpstr>Les dispositifs de solidarité </vt:lpstr>
      <vt:lpstr>Les dispositifs de solidarité </vt:lpstr>
      <vt:lpstr>La perspective de la réforme</vt:lpstr>
      <vt:lpstr>La perspective de la réforme</vt:lpstr>
      <vt:lpstr>Les questions liées à la réforme :  quelques illustrations (1)</vt:lpstr>
      <vt:lpstr>Les questions liées à la réforme :  quelques illustrations (2)</vt:lpstr>
      <vt:lpstr>Les questions liées à la réforme :  quelques illustrations (3)</vt:lpstr>
      <vt:lpstr>Les questions liées à la « transformation » :  quelques illustrations (4)</vt:lpstr>
      <vt:lpstr>Conclusion</vt:lpstr>
      <vt:lpstr>Merci de votre attention</vt:lpstr>
    </vt:vector>
  </TitlesOfParts>
  <Company>SPM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LE-GUIEL Anne-sophie</dc:creator>
  <cp:lastModifiedBy>awieber</cp:lastModifiedBy>
  <cp:revision>666</cp:revision>
  <cp:lastPrinted>2018-04-18T09:57:37Z</cp:lastPrinted>
  <dcterms:created xsi:type="dcterms:W3CDTF">2014-06-24T14:29:32Z</dcterms:created>
  <dcterms:modified xsi:type="dcterms:W3CDTF">2018-06-13T10:17:37Z</dcterms:modified>
</cp:coreProperties>
</file>